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1" r:id="rId6"/>
    <p:sldId id="270" r:id="rId7"/>
    <p:sldId id="280" r:id="rId8"/>
    <p:sldId id="264" r:id="rId9"/>
    <p:sldId id="263" r:id="rId10"/>
    <p:sldId id="273" r:id="rId11"/>
    <p:sldId id="275" r:id="rId12"/>
    <p:sldId id="271" r:id="rId13"/>
    <p:sldId id="272" r:id="rId14"/>
    <p:sldId id="276" r:id="rId15"/>
    <p:sldId id="283" r:id="rId16"/>
    <p:sldId id="284" r:id="rId17"/>
    <p:sldId id="285" r:id="rId18"/>
    <p:sldId id="287" r:id="rId19"/>
    <p:sldId id="286" r:id="rId20"/>
    <p:sldId id="277" r:id="rId21"/>
    <p:sldId id="278" r:id="rId22"/>
    <p:sldId id="281" r:id="rId23"/>
    <p:sldId id="279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44" autoAdjust="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20903-8E1A-4DF1-82EC-47AC760FDCB8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0F018-CFC8-4833-BC12-05BA22B647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00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9F95-AAEB-41F9-BD44-43237625D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29AE3-625C-4F60-860C-D567A131A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A13A6-1C85-4558-AA55-8785D73A3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3030-DBFF-4844-80E7-D1E8FF489E4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EE78F-3BDF-409F-8191-F89E1107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9BE86-F66E-4E1D-AA04-91B80B358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021D-EBDF-4D68-8170-BF14ABBA47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964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A150-17D1-4D18-A15B-1B366EE81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2D972-AAC4-4813-9B3D-2EA3FB146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333C8-6C22-47D9-B674-4FC2D95AA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3030-DBFF-4844-80E7-D1E8FF489E4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FBEC4-6D90-40DA-A2BE-4E70E6D73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50D28-A20E-4178-941F-DFF7796F9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021D-EBDF-4D68-8170-BF14ABBA47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283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446B6-FAF7-4CB2-A6D4-18741B2C8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68A008-7236-4E92-A46B-F229BEA8E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95740-D154-4393-A4FF-F47AB0D6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3030-DBFF-4844-80E7-D1E8FF489E4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7E353-4600-4793-B3AD-524427D82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0F11A-3585-4900-A533-B20F2482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021D-EBDF-4D68-8170-BF14ABBA47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804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3BC0D-89BC-4DFD-952A-BBC483D1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3E7BB-A52E-4008-93E1-58EAA3026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705C6-253E-4129-9ADF-7587170CF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3030-DBFF-4844-80E7-D1E8FF489E4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69E1A-6AAA-49E4-98AC-0E527838A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0DAF0-546C-4C76-B14F-70D59857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021D-EBDF-4D68-8170-BF14ABBA47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62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4616-46A1-465E-9EAB-18AC2C6F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4E620-FC7D-454A-AEFB-F1B8D039A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19667-72D9-4875-8A46-AC6FF147F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3030-DBFF-4844-80E7-D1E8FF489E4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24837-5BF7-4AC8-BB4A-79EEB746E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0FA12-EBBE-4371-9AB8-3AEB10D7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021D-EBDF-4D68-8170-BF14ABBA47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719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1329B-A857-4F88-A579-C85A214EA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D604F-2923-4926-AF9A-361542720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1B43AA-BF96-40DA-9017-1A7C0F0CE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0F965-13B3-4B8D-AED9-918C97C20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3030-DBFF-4844-80E7-D1E8FF489E4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E9782-3430-45AC-8537-7914F62A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1F001-CA2C-4DD8-9A35-F7B671B4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021D-EBDF-4D68-8170-BF14ABBA47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95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0710B-BF03-4ED2-A09C-F836503CC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3BF12-11A1-4ED7-910B-C21340EA9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BB42E-BB17-4438-B799-16F5E5877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FA5BE9-69B4-4031-BC37-1C18A0AD64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8052FA-39DE-4554-B524-F70A1BFD87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02E4FC-A5BE-4770-915A-0A8E47152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3030-DBFF-4844-80E7-D1E8FF489E4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E48357-D0B6-4D96-A8C6-C48F4AEA4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69E5D-0DDD-4295-82A5-79300199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021D-EBDF-4D68-8170-BF14ABBA47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33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73FD2-D85B-4148-A74B-1DE659DC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7A0BBD-0FDC-4F64-AEB2-27372A00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3030-DBFF-4844-80E7-D1E8FF489E4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650A9-454A-469B-AF64-31B59CBF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149AF-1CCD-48AA-9D67-EAC9AA039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021D-EBDF-4D68-8170-BF14ABBA47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86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A93EF0-4EFB-4DED-94C6-24971BE51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3030-DBFF-4844-80E7-D1E8FF489E4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AC303-D8CC-4085-8A32-45ED29AFE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A0184-2F14-4FFC-AD6D-ED203F72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021D-EBDF-4D68-8170-BF14ABBA47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08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C19EE-3B3A-4EB1-B8BB-2E8DB3E2F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7FFEC-88C6-4BED-A2DB-1C726B444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EBAE9-A032-401F-A6B6-19D1096B8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DBD15-17D1-4181-9836-A31B480B7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3030-DBFF-4844-80E7-D1E8FF489E4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CD7B8-C9A1-41D2-AD49-D1E1DAFE0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1086C-980C-4A31-A107-BD946C8C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021D-EBDF-4D68-8170-BF14ABBA47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72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C6287-62FB-4B3B-AA1E-9C5B4D9D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B48862-0152-4F18-924B-5EF9C44C4C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BB5FD-39F6-48D0-B2CA-5B56F1A21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B3CF6-38A0-4F77-8794-92439B59B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3030-DBFF-4844-80E7-D1E8FF489E4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D835E-CE71-4F87-9FF8-AF6087875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F6D92-8629-456D-A391-166FE8754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021D-EBDF-4D68-8170-BF14ABBA47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7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98F8A2-2A8A-49AE-85CA-1E98890E8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573BB-5AD4-4197-A198-10F18EDD0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E629C-6F5E-4DEA-AB78-6E205E7948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D3030-DBFF-4844-80E7-D1E8FF489E4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8AF81-EFD1-4FC2-9223-6DE9ADABB5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C3408-0DB7-45D2-B665-B7B87670C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B021D-EBDF-4D68-8170-BF14ABBA47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078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B8ED8-7E33-4F67-8E6F-6DFD18C1C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62509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0" i="0" u="none" strike="noStrike" baseline="0" dirty="0">
                <a:solidFill>
                  <a:srgbClr val="002060"/>
                </a:solidFill>
              </a:rPr>
              <a:t>E3-258 Design for </a:t>
            </a:r>
            <a:r>
              <a:rPr lang="en-US" sz="4000" dirty="0">
                <a:solidFill>
                  <a:srgbClr val="002060"/>
                </a:solidFill>
              </a:rPr>
              <a:t>IoT</a:t>
            </a:r>
            <a:br>
              <a:rPr lang="en-US" sz="4000" dirty="0">
                <a:solidFill>
                  <a:srgbClr val="002060"/>
                </a:solidFill>
              </a:rPr>
            </a:br>
            <a:br>
              <a:rPr lang="en-US" sz="4000" b="0" i="0" u="none" strike="noStrike" baseline="0" dirty="0">
                <a:solidFill>
                  <a:srgbClr val="002060"/>
                </a:solidFill>
              </a:rPr>
            </a:br>
            <a:r>
              <a:rPr lang="en-US" sz="4000" b="0" i="0" u="none" strike="noStrike" baseline="0" dirty="0">
                <a:solidFill>
                  <a:srgbClr val="002060"/>
                </a:solidFill>
              </a:rPr>
              <a:t>Intrusion Detection System</a:t>
            </a:r>
            <a:endParaRPr lang="en-IN" sz="4000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8EDD5-6073-43D5-9EC9-4508F1AFB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0732" y="4876362"/>
            <a:ext cx="9144000" cy="1655762"/>
          </a:xfrm>
        </p:spPr>
        <p:txBody>
          <a:bodyPr/>
          <a:lstStyle/>
          <a:p>
            <a:pPr algn="r"/>
            <a:r>
              <a:rPr lang="en-IN" dirty="0" err="1"/>
              <a:t>Kirteyman</a:t>
            </a:r>
            <a:r>
              <a:rPr lang="en-IN" dirty="0"/>
              <a:t> Rajput</a:t>
            </a:r>
          </a:p>
          <a:p>
            <a:pPr algn="r"/>
            <a:r>
              <a:rPr lang="en-IN" dirty="0"/>
              <a:t>Sarvjit Ajit Patil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55D433B8-E155-4E39-8F4F-D8DE7AB19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549" y="437745"/>
            <a:ext cx="7215819" cy="148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224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5B70D-B1F3-4DAF-BD47-23EC0DD5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E233AC-7F52-48C2-B4E5-23DC831AA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28384"/>
            <a:ext cx="10515600" cy="4203483"/>
          </a:xfrm>
        </p:spPr>
      </p:pic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0233E23C-C423-4720-B69A-B66AD47C88A8}"/>
              </a:ext>
            </a:extLst>
          </p:cNvPr>
          <p:cNvSpPr txBox="1">
            <a:spLocks/>
          </p:cNvSpPr>
          <p:nvPr/>
        </p:nvSpPr>
        <p:spPr>
          <a:xfrm>
            <a:off x="3464530" y="5035469"/>
            <a:ext cx="7173017" cy="786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000" dirty="0"/>
              <a:t>Fig. Seat cover fabric with copper tapes sticked.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8409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2EC911-DE83-429E-A290-162799E5E676}"/>
              </a:ext>
            </a:extLst>
          </p:cNvPr>
          <p:cNvSpPr txBox="1">
            <a:spLocks/>
          </p:cNvSpPr>
          <p:nvPr/>
        </p:nvSpPr>
        <p:spPr>
          <a:xfrm>
            <a:off x="750652" y="3097609"/>
            <a:ext cx="10515600" cy="662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>
                <a:solidFill>
                  <a:srgbClr val="002060"/>
                </a:solidFill>
              </a:rPr>
              <a:t>Engineering and Software Layout</a:t>
            </a:r>
          </a:p>
        </p:txBody>
      </p:sp>
    </p:spTree>
    <p:extLst>
      <p:ext uri="{BB962C8B-B14F-4D97-AF65-F5344CB8AC3E}">
        <p14:creationId xmlns:p14="http://schemas.microsoft.com/office/powerpoint/2010/main" val="3236979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9CE0F-8A0B-4FC9-BE47-628E1507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83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/>
              <a:t>Interfacing </a:t>
            </a:r>
            <a:r>
              <a:rPr lang="en-IN" sz="3600" dirty="0" err="1"/>
              <a:t>Velostat</a:t>
            </a:r>
            <a:r>
              <a:rPr lang="en-IN" sz="36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9C91077-36A1-4EEB-A6E5-33E22F5072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63005"/>
                <a:ext cx="10515600" cy="58156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IN" sz="1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1900" i="1" dirty="0">
                    <a:latin typeface="Cambria Math" panose="02040503050406030204" pitchFamily="18" charset="0"/>
                  </a:rPr>
                  <a:t>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9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IN" sz="1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IN" sz="1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900" b="1" i="1" smtClean="0">
                        <a:latin typeface="Cambria Math" panose="02040503050406030204" pitchFamily="18" charset="0"/>
                      </a:rPr>
                      <m:t>⍺</m:t>
                    </m:r>
                    <m:r>
                      <a:rPr lang="en-IN" sz="1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900" b="0" i="1" smtClean="0">
                        <a:latin typeface="Cambria Math" panose="02040503050406030204" pitchFamily="18" charset="0"/>
                      </a:rPr>
                      <m:t>𝑃𝑟𝑒𝑠𝑠𝑢𝑟𝑒</m:t>
                    </m:r>
                  </m:oMath>
                </a14:m>
                <a:endParaRPr lang="en-IN" sz="1900" dirty="0"/>
              </a:p>
              <a:p>
                <a:pPr marL="0" indent="0">
                  <a:buNone/>
                </a:pPr>
                <a:endParaRPr lang="en-IN" sz="1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′=1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1900" b="0" i="1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∼5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1900" i="1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IN" sz="1900" dirty="0"/>
              </a:p>
              <a:p>
                <a:pPr marL="0" indent="0">
                  <a:buNone/>
                </a:pPr>
                <a:endParaRPr lang="en-IN" sz="1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9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IN" sz="19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func>
                            <m:funcPr>
                              <m:ctrlPr>
                                <a:rPr lang="en-IN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19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IN" sz="19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b>
                      </m:sSub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1900" i="1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  ( 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𝑤h𝑒𝑛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𝑝𝑟𝑒𝑠𝑠𝑢𝑟𝑒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𝑎𝑝𝑝𝑙𝑖𝑒𝑑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19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9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IN" sz="19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func>
                            <m:funcPr>
                              <m:ctrlPr>
                                <a:rPr lang="en-IN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19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IN" sz="19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b>
                      </m:sSub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1900" i="1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  ( 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𝑤h𝑒𝑛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𝑝𝑟𝑒𝑠𝑠𝑢𝑟𝑒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𝑎𝑝𝑝𝑙𝑖𝑒𝑑</m:t>
                      </m:r>
                      <m:r>
                        <a:rPr lang="en-IN" sz="19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1900" dirty="0"/>
              </a:p>
              <a:p>
                <a:pPr marL="0" indent="0">
                  <a:buNone/>
                </a:pPr>
                <a:endParaRPr lang="en-IN" sz="1900" dirty="0"/>
              </a:p>
              <a:p>
                <a:pPr marL="0" indent="0">
                  <a:buNone/>
                </a:pPr>
                <a:r>
                  <a:rPr lang="en-IN" sz="1900" dirty="0"/>
                  <a:t>Choosing 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9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func>
                          <m:funcPr>
                            <m:ctrlPr>
                              <a:rPr lang="en-IN" sz="19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IN" sz="1900" b="0" i="1" smtClean="0">
                                <a:latin typeface="Cambria Math" panose="02040503050406030204" pitchFamily="18" charset="0"/>
                              </a:rPr>
                              <m:t>𝐼𝐿</m:t>
                            </m:r>
                          </m:fName>
                          <m:e>
                            <m:r>
                              <a:rPr lang="en-IN" sz="19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b>
                    </m:sSub>
                    <m:r>
                      <a:rPr lang="en-IN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900" b="0" i="1" smtClean="0">
                        <a:latin typeface="Cambria Math" panose="02040503050406030204" pitchFamily="18" charset="0"/>
                      </a:rPr>
                      <m:t>0.3 </m:t>
                    </m:r>
                    <m:sSub>
                      <m:sSubPr>
                        <m:ctrlPr>
                          <a:rPr lang="en-IN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9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sz="1900" b="0" i="1" smtClean="0"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en-IN" sz="1900" b="0" i="1" smtClean="0">
                        <a:latin typeface="Cambria Math" panose="02040503050406030204" pitchFamily="18" charset="0"/>
                      </a:rPr>
                      <m:t>=0.99 </m:t>
                    </m:r>
                    <m:r>
                      <a:rPr lang="en-IN" sz="19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sz="1900" i="1" dirty="0">
                    <a:latin typeface="Cambria Math" panose="02040503050406030204" pitchFamily="18" charset="0"/>
                  </a:rPr>
                  <a:t> </a:t>
                </a:r>
                <a:endParaRPr lang="en-IN" sz="1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9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sz="1900" b="0" i="1" smtClean="0">
                            <a:latin typeface="Cambria Math" panose="02040503050406030204" pitchFamily="18" charset="0"/>
                          </a:rPr>
                          <m:t>𝐼𝐻</m:t>
                        </m:r>
                      </m:sub>
                    </m:sSub>
                    <m:r>
                      <a:rPr lang="en-IN" sz="1900" b="0" i="1" smtClean="0">
                        <a:latin typeface="Cambria Math" panose="02040503050406030204" pitchFamily="18" charset="0"/>
                      </a:rPr>
                      <m:t>=0.7 </m:t>
                    </m:r>
                    <m:sSub>
                      <m:sSubPr>
                        <m:ctrlPr>
                          <a:rPr lang="en-IN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9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sz="1900" b="0" i="1" smtClean="0"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en-IN" sz="1900" b="0" i="1" smtClean="0">
                        <a:latin typeface="Cambria Math" panose="02040503050406030204" pitchFamily="18" charset="0"/>
                      </a:rPr>
                      <m:t>=2.31 </m:t>
                    </m:r>
                    <m:r>
                      <a:rPr lang="en-IN" sz="19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sz="1900" dirty="0"/>
                  <a:t> 	         … </a:t>
                </a:r>
                <a:r>
                  <a:rPr lang="en-IN" sz="1900" i="1" dirty="0"/>
                  <a:t>nRF52840 datasheet</a:t>
                </a:r>
                <a:endParaRPr lang="en-IN" sz="1900" dirty="0"/>
              </a:p>
              <a:p>
                <a:pPr marL="0" indent="0">
                  <a:buNone/>
                </a:pPr>
                <a:endParaRPr lang="en-IN" sz="19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func>
                            <m:funcPr>
                              <m:ctrlPr>
                                <a:rPr lang="en-IN" sz="1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19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𝐼𝐿</m:t>
                              </m:r>
                            </m:fName>
                            <m:e>
                              <m:r>
                                <a:rPr lang="en-IN" sz="1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b>
                      </m:sSub>
                      <m:r>
                        <a:rPr lang="en-IN" sz="1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0.25 </m:t>
                      </m:r>
                      <m:sSub>
                        <m:sSubPr>
                          <m:ctrlPr>
                            <a:rPr lang="en-IN" sz="1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1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IN" sz="1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=0.825 </m:t>
                      </m:r>
                      <m:r>
                        <a:rPr lang="en-IN" sz="1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IN" sz="1900" b="0" i="1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sz="1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𝐼𝐻</m:t>
                        </m:r>
                      </m:sub>
                    </m:sSub>
                    <m:r>
                      <a:rPr lang="en-IN" sz="19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=0.75 </m:t>
                    </m:r>
                    <m:sSub>
                      <m:sSubPr>
                        <m:ctrlPr>
                          <a:rPr lang="en-IN" sz="1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sz="1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en-IN" sz="19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=2.475 </m:t>
                    </m:r>
                    <m:r>
                      <a:rPr lang="en-IN" sz="19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sz="1900" dirty="0">
                    <a:solidFill>
                      <a:schemeClr val="bg1"/>
                    </a:solidFill>
                  </a:rPr>
                  <a:t>           … </a:t>
                </a:r>
                <a:r>
                  <a:rPr lang="en-IN" sz="1900" i="1" dirty="0">
                    <a:solidFill>
                      <a:schemeClr val="bg1"/>
                    </a:solidFill>
                  </a:rPr>
                  <a:t>ESP32 datasheet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IN" sz="19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9C91077-36A1-4EEB-A6E5-33E22F50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3005"/>
                <a:ext cx="10515600" cy="5815675"/>
              </a:xfrm>
              <a:prstGeom prst="rect">
                <a:avLst/>
              </a:prstGeom>
              <a:blipFill>
                <a:blip r:embed="rId2"/>
                <a:stretch>
                  <a:fillRect l="-5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93AFB9-1175-457B-B047-FE70C023A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040" y="3226809"/>
            <a:ext cx="539496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C55DC7-ACB2-432C-912B-637BB1200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064" y="0"/>
            <a:ext cx="4901936" cy="2819310"/>
          </a:xfrm>
          <a:prstGeom prst="rect">
            <a:avLst/>
          </a:prstGeom>
        </p:spPr>
      </p:pic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AEF2FFEF-0D99-45DF-B221-308E7EBD1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915" y="2622757"/>
            <a:ext cx="2930925" cy="393106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N" sz="1500" dirty="0"/>
              <a:t>Fig. Adding connections to </a:t>
            </a:r>
            <a:r>
              <a:rPr lang="en-IN" sz="1500" dirty="0" err="1"/>
              <a:t>velostat</a:t>
            </a:r>
            <a:r>
              <a:rPr lang="en-IN" sz="1500" dirty="0"/>
              <a:t>.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3CD8E52F-22A5-462D-B541-2ED2AD1C4FC9}"/>
              </a:ext>
            </a:extLst>
          </p:cNvPr>
          <p:cNvSpPr txBox="1">
            <a:spLocks/>
          </p:cNvSpPr>
          <p:nvPr/>
        </p:nvSpPr>
        <p:spPr>
          <a:xfrm>
            <a:off x="7968215" y="6464894"/>
            <a:ext cx="3957085" cy="393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1500" dirty="0"/>
              <a:t>Fig. Interfacing </a:t>
            </a:r>
            <a:r>
              <a:rPr lang="en-IN" sz="1500" dirty="0" err="1"/>
              <a:t>velostat</a:t>
            </a:r>
            <a:r>
              <a:rPr lang="en-IN" sz="1500" dirty="0"/>
              <a:t> to microcontroller.</a:t>
            </a:r>
          </a:p>
        </p:txBody>
      </p:sp>
    </p:spTree>
    <p:extLst>
      <p:ext uri="{BB962C8B-B14F-4D97-AF65-F5344CB8AC3E}">
        <p14:creationId xmlns:p14="http://schemas.microsoft.com/office/powerpoint/2010/main" val="3300177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8658B6-86BA-4C08-A0C8-26BBF56620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5928"/>
                <a:ext cx="10515600" cy="5635493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9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19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IN" sz="1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𝐼𝐿</m:t>
                          </m:r>
                        </m:sub>
                      </m:sSub>
                      <m:r>
                        <a:rPr lang="en-IN" sz="1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IN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IN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1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IN" sz="1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IN" sz="1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en-IN" sz="1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IN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𝐷𝐷</m:t>
                          </m:r>
                        </m:sub>
                      </m:sSub>
                    </m:oMath>
                  </m:oMathPara>
                </a14:m>
                <a:endParaRPr lang="en-IN" sz="19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1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→  </m:t>
                      </m:r>
                      <m:r>
                        <a:rPr lang="en-IN" sz="1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IN" sz="1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=2.142 </m:t>
                      </m:r>
                      <m:r>
                        <a:rPr lang="en-IN" sz="1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IN" sz="1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l-GR" sz="1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𝛺</m:t>
                      </m:r>
                    </m:oMath>
                  </m:oMathPara>
                </a14:m>
                <a:endParaRPr lang="en-IN" sz="1900" b="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IN" sz="1900" b="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9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19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IN" sz="1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𝐼𝐻</m:t>
                          </m:r>
                        </m:sub>
                      </m:sSub>
                      <m:r>
                        <a:rPr lang="en-IN" sz="1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IN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IN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1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IN" sz="1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IN" sz="1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en-IN" sz="1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IN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1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𝐷𝐷</m:t>
                          </m:r>
                        </m:sub>
                      </m:sSub>
                    </m:oMath>
                  </m:oMathPara>
                </a14:m>
                <a:endParaRPr lang="en-IN" sz="19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1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→  </m:t>
                      </m:r>
                      <m:r>
                        <a:rPr lang="en-IN" sz="1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IN" sz="1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=2.333 </m:t>
                      </m:r>
                      <m:r>
                        <a:rPr lang="en-IN" sz="1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IN" sz="1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l-GR" sz="1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𝛺</m:t>
                      </m:r>
                    </m:oMath>
                  </m:oMathPara>
                </a14:m>
                <a:endParaRPr lang="en-IN" sz="19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9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Selected </a:t>
                </a:r>
                <a14:m>
                  <m:oMath xmlns:m="http://schemas.openxmlformats.org/officeDocument/2006/math">
                    <m:r>
                      <a:rPr lang="en-IN" sz="19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IN" sz="19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=2.2</m:t>
                    </m:r>
                    <m:r>
                      <a:rPr lang="en-IN" sz="19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IN" sz="19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l-GR" sz="19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𝛺</m:t>
                    </m:r>
                  </m:oMath>
                </a14:m>
                <a:endParaRPr lang="en-IN" sz="19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9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Still,</a:t>
                </a:r>
                <a:endParaRPr lang="en-IN" sz="19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9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19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𝐼𝐿</m:t>
                          </m:r>
                        </m:sub>
                      </m:sSub>
                      <m:r>
                        <a:rPr lang="en-IN" sz="1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IN" sz="19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19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IN" sz="19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IN" sz="19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1900" b="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1900" b="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IH</m:t>
                          </m:r>
                        </m:sub>
                      </m:sSub>
                    </m:oMath>
                  </m:oMathPara>
                </a14:m>
                <a:endParaRPr lang="en-IN" sz="19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IN" sz="1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9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Reading analog values with appropriate threshold.</a:t>
                </a:r>
                <a:endParaRPr lang="en-IN" sz="19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IN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8658B6-86BA-4C08-A0C8-26BBF56620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5928"/>
                <a:ext cx="10515600" cy="5635493"/>
              </a:xfrm>
              <a:blipFill>
                <a:blip r:embed="rId2"/>
                <a:stretch>
                  <a:fillRect l="-5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484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52D2-B101-469A-BFF9-FCF8501E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612" y="83025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/>
              <a:t>Detecting Human Steps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060D96-9611-4433-902C-1E955AAD0969}"/>
              </a:ext>
            </a:extLst>
          </p:cNvPr>
          <p:cNvSpPr txBox="1">
            <a:spLocks/>
          </p:cNvSpPr>
          <p:nvPr/>
        </p:nvSpPr>
        <p:spPr>
          <a:xfrm>
            <a:off x="811612" y="2619119"/>
            <a:ext cx="9937668" cy="4248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900" i="1" dirty="0">
                <a:solidFill>
                  <a:schemeClr val="accent5">
                    <a:lumMod val="50000"/>
                  </a:schemeClr>
                </a:solidFill>
              </a:rPr>
              <a:t>while (1) :</a:t>
            </a:r>
          </a:p>
          <a:p>
            <a:pPr marL="457200" lvl="1" indent="0">
              <a:buNone/>
            </a:pPr>
            <a:r>
              <a:rPr lang="en-IN" sz="2000" i="1" dirty="0">
                <a:solidFill>
                  <a:schemeClr val="accent5">
                    <a:lumMod val="50000"/>
                  </a:schemeClr>
                </a:solidFill>
              </a:rPr>
              <a:t>Read nodes sequentially;</a:t>
            </a:r>
          </a:p>
          <a:p>
            <a:pPr marL="457200" lvl="1" indent="0">
              <a:buNone/>
            </a:pPr>
            <a:r>
              <a:rPr lang="en-IN" sz="2000" i="1" dirty="0">
                <a:solidFill>
                  <a:schemeClr val="accent5">
                    <a:lumMod val="50000"/>
                  </a:schemeClr>
                </a:solidFill>
              </a:rPr>
              <a:t>Check whether a node has crossed threshold?</a:t>
            </a:r>
          </a:p>
          <a:p>
            <a:pPr marL="457200" lvl="1" indent="0">
              <a:buNone/>
            </a:pPr>
            <a:r>
              <a:rPr lang="en-IN" sz="2000" i="1" dirty="0">
                <a:solidFill>
                  <a:schemeClr val="accent5">
                    <a:lumMod val="50000"/>
                  </a:schemeClr>
                </a:solidFill>
              </a:rPr>
              <a:t>If yes :</a:t>
            </a:r>
          </a:p>
          <a:p>
            <a:pPr marL="457200" lvl="1" indent="0">
              <a:buNone/>
            </a:pPr>
            <a:r>
              <a:rPr lang="en-IN" sz="2000" i="1" dirty="0">
                <a:solidFill>
                  <a:schemeClr val="accent5">
                    <a:lumMod val="50000"/>
                  </a:schemeClr>
                </a:solidFill>
              </a:rPr>
              <a:t>	check its nearby nodes (only above and below will work in this case)</a:t>
            </a:r>
          </a:p>
          <a:p>
            <a:pPr marL="1371600" lvl="3" indent="0">
              <a:buNone/>
            </a:pPr>
            <a:endParaRPr lang="en-IN" sz="2000" i="1" dirty="0">
              <a:solidFill>
                <a:schemeClr val="accent5">
                  <a:lumMod val="50000"/>
                </a:schemeClr>
              </a:solidFill>
            </a:endParaRPr>
          </a:p>
          <a:p>
            <a:pPr marL="1371600" lvl="3" indent="0">
              <a:buNone/>
            </a:pPr>
            <a:r>
              <a:rPr lang="en-IN" sz="2000" i="1" dirty="0">
                <a:solidFill>
                  <a:schemeClr val="accent5">
                    <a:lumMod val="50000"/>
                  </a:schemeClr>
                </a:solidFill>
              </a:rPr>
              <a:t>If any of these crossed threshold :</a:t>
            </a:r>
          </a:p>
          <a:p>
            <a:pPr marL="1371600" lvl="3" indent="0">
              <a:buNone/>
            </a:pPr>
            <a:r>
              <a:rPr lang="en-IN" sz="2000" i="1" dirty="0">
                <a:solidFill>
                  <a:schemeClr val="accent5">
                    <a:lumMod val="50000"/>
                  </a:schemeClr>
                </a:solidFill>
              </a:rPr>
              <a:t>	human step is detected</a:t>
            </a:r>
          </a:p>
          <a:p>
            <a:pPr marL="457200" lvl="1" indent="0">
              <a:buNone/>
            </a:pPr>
            <a:r>
              <a:rPr lang="en-IN" sz="2000" i="1" dirty="0">
                <a:solidFill>
                  <a:schemeClr val="accent5">
                    <a:lumMod val="50000"/>
                  </a:schemeClr>
                </a:solidFill>
              </a:rPr>
              <a:t>else :</a:t>
            </a:r>
          </a:p>
          <a:p>
            <a:pPr marL="457200" lvl="1" indent="0">
              <a:buNone/>
            </a:pPr>
            <a:r>
              <a:rPr lang="en-IN" sz="2000" i="1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en-IN" sz="2000" i="1" dirty="0" err="1">
                <a:solidFill>
                  <a:schemeClr val="accent5">
                    <a:lumMod val="50000"/>
                  </a:schemeClr>
                </a:solidFill>
              </a:rPr>
              <a:t>nop</a:t>
            </a:r>
            <a:r>
              <a:rPr lang="en-IN" sz="20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3FD541-051B-46D2-BFFA-DBCEFCD034EA}"/>
              </a:ext>
            </a:extLst>
          </p:cNvPr>
          <p:cNvSpPr txBox="1">
            <a:spLocks/>
          </p:cNvSpPr>
          <p:nvPr/>
        </p:nvSpPr>
        <p:spPr>
          <a:xfrm>
            <a:off x="811612" y="1636086"/>
            <a:ext cx="7030481" cy="662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000" dirty="0">
                <a:latin typeface="+mn-lt"/>
              </a:rPr>
              <a:t>Adjusted node positions such that two of them will give sufficiently high signal.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69893-6FDF-4BAD-8850-91C61A6FE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927" y="521407"/>
            <a:ext cx="4448040" cy="290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2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0898E6B-87D3-4B34-A5B7-0299ABEBCEB0}"/>
              </a:ext>
            </a:extLst>
          </p:cNvPr>
          <p:cNvSpPr txBox="1">
            <a:spLocks/>
          </p:cNvSpPr>
          <p:nvPr/>
        </p:nvSpPr>
        <p:spPr>
          <a:xfrm>
            <a:off x="852862" y="190983"/>
            <a:ext cx="10668000" cy="66670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900" b="1" i="1" dirty="0"/>
              <a:t>Algorithm:</a:t>
            </a:r>
          </a:p>
          <a:p>
            <a:pPr marL="0" indent="0">
              <a:buNone/>
            </a:pPr>
            <a:r>
              <a:rPr lang="en-IN" sz="1900" i="1" dirty="0">
                <a:solidFill>
                  <a:srgbClr val="FF0000"/>
                </a:solidFill>
              </a:rPr>
              <a:t>ESP32_Modem -&gt; ON</a:t>
            </a:r>
          </a:p>
          <a:p>
            <a:pPr marL="0" indent="0">
              <a:buNone/>
            </a:pPr>
            <a:r>
              <a:rPr lang="en-IN" sz="1900" i="1" dirty="0">
                <a:solidFill>
                  <a:schemeClr val="accent5">
                    <a:lumMod val="50000"/>
                  </a:schemeClr>
                </a:solidFill>
              </a:rPr>
              <a:t>Send </a:t>
            </a:r>
            <a:r>
              <a:rPr lang="en-IN" sz="1900" i="1" dirty="0" err="1">
                <a:solidFill>
                  <a:schemeClr val="accent5">
                    <a:lumMod val="50000"/>
                  </a:schemeClr>
                </a:solidFill>
              </a:rPr>
              <a:t>init</a:t>
            </a:r>
            <a:r>
              <a:rPr lang="en-IN" sz="1900" i="1" dirty="0">
                <a:solidFill>
                  <a:schemeClr val="accent5">
                    <a:lumMod val="50000"/>
                  </a:schemeClr>
                </a:solidFill>
              </a:rPr>
              <a:t> message</a:t>
            </a:r>
          </a:p>
          <a:p>
            <a:pPr marL="0" indent="0">
              <a:buNone/>
            </a:pPr>
            <a:r>
              <a:rPr lang="en-IN" sz="2000" i="1" dirty="0">
                <a:solidFill>
                  <a:schemeClr val="accent6">
                    <a:lumMod val="75000"/>
                  </a:schemeClr>
                </a:solidFill>
              </a:rPr>
              <a:t>ESP32_Modem -&gt; OFF</a:t>
            </a:r>
            <a:endParaRPr lang="en-IN" sz="1900" i="1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IN" sz="1900" i="1" dirty="0">
                <a:solidFill>
                  <a:schemeClr val="accent5">
                    <a:lumMod val="50000"/>
                  </a:schemeClr>
                </a:solidFill>
              </a:rPr>
              <a:t>while (1) :</a:t>
            </a:r>
          </a:p>
          <a:p>
            <a:pPr marL="0" indent="0">
              <a:buNone/>
            </a:pPr>
            <a:r>
              <a:rPr lang="en-IN" sz="1900" i="1" dirty="0">
                <a:solidFill>
                  <a:schemeClr val="accent5">
                    <a:lumMod val="50000"/>
                  </a:schemeClr>
                </a:solidFill>
              </a:rPr>
              <a:t>	read all nodes</a:t>
            </a:r>
          </a:p>
          <a:p>
            <a:pPr marL="0" indent="0">
              <a:buNone/>
            </a:pPr>
            <a:r>
              <a:rPr lang="en-IN" sz="1900" i="1" dirty="0">
                <a:solidFill>
                  <a:schemeClr val="accent5">
                    <a:lumMod val="50000"/>
                  </a:schemeClr>
                </a:solidFill>
              </a:rPr>
              <a:t>	check with the </a:t>
            </a:r>
            <a:r>
              <a:rPr lang="en-IN" sz="1900" i="1" dirty="0" err="1">
                <a:solidFill>
                  <a:schemeClr val="accent5">
                    <a:lumMod val="50000"/>
                  </a:schemeClr>
                </a:solidFill>
              </a:rPr>
              <a:t>auth_key</a:t>
            </a:r>
            <a:endParaRPr lang="en-IN" sz="1900" i="1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IN" sz="1900" i="1" dirty="0">
                <a:solidFill>
                  <a:schemeClr val="accent5">
                    <a:lumMod val="50000"/>
                  </a:schemeClr>
                </a:solidFill>
              </a:rPr>
              <a:t>	if true:</a:t>
            </a:r>
          </a:p>
          <a:p>
            <a:pPr marL="0" indent="0">
              <a:buNone/>
            </a:pPr>
            <a:r>
              <a:rPr lang="en-IN" sz="1900" i="1" dirty="0">
                <a:solidFill>
                  <a:schemeClr val="accent5">
                    <a:lumMod val="50000"/>
                  </a:schemeClr>
                </a:solidFill>
              </a:rPr>
              <a:t>		Authentication successful</a:t>
            </a:r>
          </a:p>
          <a:p>
            <a:pPr marL="0" indent="0">
              <a:buNone/>
            </a:pPr>
            <a:r>
              <a:rPr lang="en-IN" sz="1900" i="1" dirty="0">
                <a:solidFill>
                  <a:schemeClr val="accent5">
                    <a:lumMod val="50000"/>
                  </a:schemeClr>
                </a:solidFill>
              </a:rPr>
              <a:t>		</a:t>
            </a:r>
            <a:r>
              <a:rPr lang="en-IN" sz="1900" i="1" dirty="0">
                <a:solidFill>
                  <a:srgbClr val="FF0000"/>
                </a:solidFill>
              </a:rPr>
              <a:t>ESP32_Modem -&gt; ON</a:t>
            </a:r>
          </a:p>
          <a:p>
            <a:pPr marL="0" indent="0">
              <a:buNone/>
            </a:pPr>
            <a:r>
              <a:rPr lang="en-IN" sz="1900" i="1" dirty="0">
                <a:solidFill>
                  <a:schemeClr val="accent5">
                    <a:lumMod val="50000"/>
                  </a:schemeClr>
                </a:solidFill>
              </a:rPr>
              <a:t>		</a:t>
            </a:r>
            <a:r>
              <a:rPr lang="en-IN" sz="1800" i="1" dirty="0">
                <a:solidFill>
                  <a:schemeClr val="accent5">
                    <a:lumMod val="50000"/>
                  </a:schemeClr>
                </a:solidFill>
              </a:rPr>
              <a:t>send a message to the user via Telegram</a:t>
            </a:r>
          </a:p>
          <a:p>
            <a:pPr marL="0" indent="0">
              <a:buNone/>
            </a:pPr>
            <a:r>
              <a:rPr lang="en-IN" sz="1800" i="1" dirty="0">
                <a:solidFill>
                  <a:schemeClr val="accent5">
                    <a:lumMod val="50000"/>
                  </a:schemeClr>
                </a:solidFill>
              </a:rPr>
              <a:t>		</a:t>
            </a:r>
            <a:r>
              <a:rPr lang="en-IN" sz="1800" i="1" dirty="0">
                <a:solidFill>
                  <a:schemeClr val="accent6">
                    <a:lumMod val="75000"/>
                  </a:schemeClr>
                </a:solidFill>
              </a:rPr>
              <a:t> ESP32_Modem -&gt; OFF</a:t>
            </a:r>
            <a:endParaRPr lang="en-IN" sz="1800" i="1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IN" sz="1800" i="1" dirty="0">
                <a:solidFill>
                  <a:schemeClr val="accent5">
                    <a:lumMod val="50000"/>
                  </a:schemeClr>
                </a:solidFill>
              </a:rPr>
              <a:t>	else:</a:t>
            </a:r>
          </a:p>
          <a:p>
            <a:pPr marL="0" indent="0">
              <a:buNone/>
            </a:pPr>
            <a:r>
              <a:rPr lang="en-IN" sz="1800" i="1" dirty="0">
                <a:solidFill>
                  <a:schemeClr val="accent5">
                    <a:lumMod val="50000"/>
                  </a:schemeClr>
                </a:solidFill>
              </a:rPr>
              <a:t>		Authentication failed</a:t>
            </a:r>
          </a:p>
          <a:p>
            <a:pPr marL="0" indent="0">
              <a:buNone/>
            </a:pPr>
            <a:r>
              <a:rPr lang="en-IN" sz="1800" i="1" dirty="0">
                <a:solidFill>
                  <a:schemeClr val="accent5">
                    <a:lumMod val="50000"/>
                  </a:schemeClr>
                </a:solidFill>
              </a:rPr>
              <a:t>		</a:t>
            </a:r>
            <a:r>
              <a:rPr lang="en-IN" sz="1900" i="1" dirty="0">
                <a:solidFill>
                  <a:srgbClr val="FF0000"/>
                </a:solidFill>
              </a:rPr>
              <a:t>ESP32_Modem -&gt; ON</a:t>
            </a:r>
          </a:p>
          <a:p>
            <a:pPr marL="0" indent="0">
              <a:buNone/>
            </a:pPr>
            <a:r>
              <a:rPr lang="en-IN" sz="1900" i="1" dirty="0">
                <a:solidFill>
                  <a:schemeClr val="accent5">
                    <a:lumMod val="50000"/>
                  </a:schemeClr>
                </a:solidFill>
              </a:rPr>
              <a:t>		</a:t>
            </a:r>
            <a:r>
              <a:rPr lang="en-IN" sz="1800" i="1" dirty="0">
                <a:solidFill>
                  <a:schemeClr val="accent5">
                    <a:lumMod val="50000"/>
                  </a:schemeClr>
                </a:solidFill>
              </a:rPr>
              <a:t>send a message to the user via Telegram</a:t>
            </a:r>
          </a:p>
          <a:p>
            <a:pPr marL="0" indent="0">
              <a:buNone/>
            </a:pPr>
            <a:r>
              <a:rPr lang="en-IN" sz="1800" i="1" dirty="0">
                <a:solidFill>
                  <a:schemeClr val="accent5">
                    <a:lumMod val="50000"/>
                  </a:schemeClr>
                </a:solidFill>
              </a:rPr>
              <a:t>		</a:t>
            </a:r>
            <a:r>
              <a:rPr lang="en-IN" sz="1800" i="1" dirty="0">
                <a:solidFill>
                  <a:schemeClr val="accent6">
                    <a:lumMod val="75000"/>
                  </a:schemeClr>
                </a:solidFill>
              </a:rPr>
              <a:t> ESP32_Modem -&gt; OFF</a:t>
            </a:r>
            <a:endParaRPr lang="en-IN" sz="1800" i="1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IN" sz="2000" i="1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endParaRPr lang="en-IN" i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769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096CED-4A1B-4659-8DE6-B50B68907F29}"/>
              </a:ext>
            </a:extLst>
          </p:cNvPr>
          <p:cNvSpPr txBox="1">
            <a:spLocks/>
          </p:cNvSpPr>
          <p:nvPr/>
        </p:nvSpPr>
        <p:spPr>
          <a:xfrm>
            <a:off x="441960" y="457794"/>
            <a:ext cx="11750040" cy="5942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IN" sz="2000" i="1" dirty="0">
                <a:solidFill>
                  <a:schemeClr val="accent5">
                    <a:lumMod val="50000"/>
                  </a:schemeClr>
                </a:solidFill>
              </a:rPr>
              <a:t>Read nodes sequentially;</a:t>
            </a:r>
          </a:p>
          <a:p>
            <a:pPr marL="914400" lvl="2" indent="0">
              <a:buNone/>
            </a:pPr>
            <a:r>
              <a:rPr lang="en-IN" i="1" dirty="0">
                <a:solidFill>
                  <a:schemeClr val="accent5">
                    <a:lumMod val="50000"/>
                  </a:schemeClr>
                </a:solidFill>
              </a:rPr>
              <a:t>Check whether a step is detected?</a:t>
            </a:r>
          </a:p>
          <a:p>
            <a:pPr marL="914400" lvl="2" indent="0">
              <a:buNone/>
            </a:pPr>
            <a:r>
              <a:rPr lang="en-IN" i="1" dirty="0">
                <a:solidFill>
                  <a:schemeClr val="accent5">
                    <a:lumMod val="50000"/>
                  </a:schemeClr>
                </a:solidFill>
              </a:rPr>
              <a:t>If yes :</a:t>
            </a:r>
          </a:p>
          <a:p>
            <a:pPr marL="914400" lvl="2" indent="0">
              <a:buNone/>
            </a:pPr>
            <a:r>
              <a:rPr lang="en-IN" sz="2000" i="1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en-IN" sz="2000" i="1" dirty="0">
                <a:solidFill>
                  <a:srgbClr val="FF0000"/>
                </a:solidFill>
              </a:rPr>
              <a:t>ESP32_Modem -&gt; ON</a:t>
            </a:r>
            <a:endParaRPr lang="en-IN" i="1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2" indent="0">
              <a:buNone/>
            </a:pPr>
            <a:r>
              <a:rPr lang="en-IN" sz="2000" i="1" dirty="0">
                <a:solidFill>
                  <a:schemeClr val="accent5">
                    <a:lumMod val="50000"/>
                  </a:schemeClr>
                </a:solidFill>
              </a:rPr>
              <a:t>	send a message to the user via Telegram</a:t>
            </a:r>
          </a:p>
          <a:p>
            <a:pPr marL="914400" lvl="2" indent="0">
              <a:buNone/>
            </a:pPr>
            <a:r>
              <a:rPr lang="en-IN" sz="2000" i="1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en-IN" sz="2000" i="1" dirty="0">
                <a:solidFill>
                  <a:schemeClr val="accent6">
                    <a:lumMod val="75000"/>
                  </a:schemeClr>
                </a:solidFill>
              </a:rPr>
              <a:t>ESP32_Modem -&gt; OFF</a:t>
            </a:r>
            <a:endParaRPr lang="en-IN" sz="2000" i="1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2" indent="0">
              <a:buNone/>
            </a:pPr>
            <a:r>
              <a:rPr lang="en-IN" i="1" dirty="0">
                <a:solidFill>
                  <a:schemeClr val="accent5">
                    <a:lumMod val="50000"/>
                  </a:schemeClr>
                </a:solidFill>
              </a:rPr>
              <a:t>else :</a:t>
            </a:r>
          </a:p>
          <a:p>
            <a:pPr marL="914400" lvl="2" indent="0">
              <a:buNone/>
            </a:pPr>
            <a:r>
              <a:rPr lang="en-IN" i="1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en-IN" i="1" dirty="0" err="1">
                <a:solidFill>
                  <a:schemeClr val="accent5">
                    <a:lumMod val="50000"/>
                  </a:schemeClr>
                </a:solidFill>
              </a:rPr>
              <a:t>nop</a:t>
            </a:r>
            <a:endParaRPr lang="en-IN" i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364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934C70-BACE-4F81-AB1F-7DC294B7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747" y="1273215"/>
            <a:ext cx="6067425" cy="384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4CB4F-9BD2-4CA7-BA03-4ADE9AC1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678" y="1273215"/>
            <a:ext cx="6372225" cy="3990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E657B8A-4DE5-4175-8D51-F7363CE5E9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8861" y="5450273"/>
                <a:ext cx="5953652" cy="3009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IN" sz="2000" i="1" dirty="0"/>
                  <a:t>Current Consumption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IN" sz="2000" i="1" dirty="0"/>
                  <a:t>IDLE(Blank code dumped in ESP32):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79 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endParaRPr lang="en-IN" sz="2000" i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IN" sz="2000" i="1" dirty="0" err="1"/>
                  <a:t>WiFi</a:t>
                </a:r>
                <a:r>
                  <a:rPr lang="en-IN" sz="2000" i="1" dirty="0"/>
                  <a:t> and BLE ON: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90 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endParaRPr lang="en-IN" sz="2000" i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E657B8A-4DE5-4175-8D51-F7363CE5E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861" y="5450273"/>
                <a:ext cx="5953652" cy="3009900"/>
              </a:xfrm>
              <a:prstGeom prst="rect">
                <a:avLst/>
              </a:prstGeom>
              <a:blipFill>
                <a:blip r:embed="rId4"/>
                <a:stretch>
                  <a:fillRect t="-20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D3E5FD-D1EF-4F21-8088-EFE6A59BE6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276" y="5450273"/>
                <a:ext cx="5953652" cy="34400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IN" sz="2000" i="1" dirty="0"/>
                  <a:t>Current Consumption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IN" sz="2000" i="1" dirty="0" err="1"/>
                  <a:t>WiFi</a:t>
                </a:r>
                <a:r>
                  <a:rPr lang="en-IN" sz="2000" i="1" dirty="0"/>
                  <a:t> ON (While sending Message):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16 ~ 20 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endParaRPr lang="en-IN" sz="2000" i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IN" sz="2000" i="1" dirty="0" err="1"/>
                  <a:t>WiFi</a:t>
                </a:r>
                <a:r>
                  <a:rPr lang="en-IN" sz="2000" i="1" dirty="0"/>
                  <a:t> OFF: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7.3 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endParaRPr lang="en-IN" sz="2000" i="1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D3E5FD-D1EF-4F21-8088-EFE6A59BE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276" y="5450273"/>
                <a:ext cx="5953652" cy="3440003"/>
              </a:xfrm>
              <a:prstGeom prst="rect">
                <a:avLst/>
              </a:prstGeom>
              <a:blipFill>
                <a:blip r:embed="rId5"/>
                <a:stretch>
                  <a:fillRect t="-17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90BC0221-33B0-410C-94E9-7FCE41CCE150}"/>
              </a:ext>
            </a:extLst>
          </p:cNvPr>
          <p:cNvSpPr txBox="1">
            <a:spLocks/>
          </p:cNvSpPr>
          <p:nvPr/>
        </p:nvSpPr>
        <p:spPr>
          <a:xfrm>
            <a:off x="724358" y="281476"/>
            <a:ext cx="10515600" cy="662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600" dirty="0">
                <a:solidFill>
                  <a:srgbClr val="002060"/>
                </a:solidFill>
              </a:rPr>
              <a:t>Low Power Mode</a:t>
            </a:r>
          </a:p>
        </p:txBody>
      </p:sp>
    </p:spTree>
    <p:extLst>
      <p:ext uri="{BB962C8B-B14F-4D97-AF65-F5344CB8AC3E}">
        <p14:creationId xmlns:p14="http://schemas.microsoft.com/office/powerpoint/2010/main" val="1899741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A951BAC-6458-4E47-AD79-FD30FBB9F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873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C50E885-7963-464A-AD25-A508C4A09A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2562" y="4914072"/>
                <a:ext cx="5953652" cy="21253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</m:oMath>
                  </m:oMathPara>
                </a14:m>
                <a:endParaRPr lang="en-IN" sz="20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C50E885-7963-464A-AD25-A508C4A09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562" y="4914072"/>
                <a:ext cx="5953652" cy="21253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F81ECCD-7091-498E-8F90-039F53D513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8348" y="4914072"/>
                <a:ext cx="5953652" cy="21253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</m:sup>
                      </m:sSup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</m:oMath>
                  </m:oMathPara>
                </a14:m>
                <a:endParaRPr lang="en-IN" sz="2000" i="1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F81ECCD-7091-498E-8F90-039F53D51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348" y="4914072"/>
                <a:ext cx="5953652" cy="21253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6195420-2C03-43AA-B47C-5E8DACB13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652358" y="951521"/>
            <a:ext cx="2886400" cy="4500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788826-6365-455E-A274-354C31143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4551" y="905246"/>
            <a:ext cx="2793850" cy="450024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DC13DD0-6A88-40E8-9810-9B65C663B235}"/>
              </a:ext>
            </a:extLst>
          </p:cNvPr>
          <p:cNvSpPr txBox="1">
            <a:spLocks/>
          </p:cNvSpPr>
          <p:nvPr/>
        </p:nvSpPr>
        <p:spPr>
          <a:xfrm>
            <a:off x="724358" y="281476"/>
            <a:ext cx="10515600" cy="662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600" dirty="0">
                <a:solidFill>
                  <a:srgbClr val="002060"/>
                </a:solidFill>
              </a:rPr>
              <a:t>User Authentication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71CBFD-97CC-4E59-8B0A-09DC52B3D34C}"/>
              </a:ext>
            </a:extLst>
          </p:cNvPr>
          <p:cNvCxnSpPr>
            <a:cxnSpLocks/>
          </p:cNvCxnSpPr>
          <p:nvPr/>
        </p:nvCxnSpPr>
        <p:spPr>
          <a:xfrm>
            <a:off x="5709920" y="3169920"/>
            <a:ext cx="934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485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16BC-7702-4B00-8F90-EC64DAC2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1759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/>
              <a:t>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9990F-F459-4442-A4CC-FEBD710D6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79174"/>
            <a:ext cx="10515600" cy="2425362"/>
          </a:xfrm>
        </p:spPr>
        <p:txBody>
          <a:bodyPr>
            <a:normAutofit/>
          </a:bodyPr>
          <a:lstStyle/>
          <a:p>
            <a:r>
              <a:rPr lang="en-US" sz="2000" b="0" i="0" u="none" strike="noStrike" baseline="0" dirty="0"/>
              <a:t>Capturing signals with multiple sensors.</a:t>
            </a:r>
          </a:p>
          <a:p>
            <a:r>
              <a:rPr lang="en-US" sz="2000" b="0" i="0" u="none" strike="noStrike" baseline="0" dirty="0"/>
              <a:t>Size, cost and power requirements.</a:t>
            </a:r>
          </a:p>
          <a:p>
            <a:r>
              <a:rPr lang="en-US" sz="2000" b="0" i="0" u="none" strike="noStrike" baseline="0" dirty="0"/>
              <a:t>Choosing </a:t>
            </a:r>
            <a:r>
              <a:rPr lang="en-US" sz="2000" dirty="0"/>
              <a:t>the right sensors.</a:t>
            </a:r>
          </a:p>
          <a:p>
            <a:endParaRPr lang="en-US" sz="2000" b="0" i="0" u="none" strike="noStrike" baseline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97EA2C-F69C-4DD1-9090-DFE1E3810DBB}"/>
              </a:ext>
            </a:extLst>
          </p:cNvPr>
          <p:cNvSpPr txBox="1">
            <a:spLocks/>
          </p:cNvSpPr>
          <p:nvPr/>
        </p:nvSpPr>
        <p:spPr>
          <a:xfrm>
            <a:off x="838200" y="1863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/>
              <a:t>Scope: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1C61F2-6324-46F1-B990-48DABBFAF8A3}"/>
              </a:ext>
            </a:extLst>
          </p:cNvPr>
          <p:cNvSpPr txBox="1">
            <a:spLocks/>
          </p:cNvSpPr>
          <p:nvPr/>
        </p:nvSpPr>
        <p:spPr>
          <a:xfrm>
            <a:off x="838200" y="1511904"/>
            <a:ext cx="10515600" cy="2425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To detect intrusion in specific area.</a:t>
            </a:r>
          </a:p>
          <a:p>
            <a:r>
              <a:rPr lang="en-US" sz="2000" dirty="0"/>
              <a:t>Alert the concerned person.</a:t>
            </a:r>
          </a:p>
          <a:p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FC5713-A349-4ED4-BE24-FF5AE2D73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999" y="519728"/>
            <a:ext cx="5247741" cy="294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05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C7F34-3C5B-4816-8C47-1C0A3CD4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Hardware</a:t>
            </a:r>
            <a:br>
              <a:rPr lang="en-IN" sz="44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B93F6-47C2-4895-B566-684524008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IN" sz="2000" b="1" dirty="0"/>
              <a:t>ESP32</a:t>
            </a:r>
          </a:p>
          <a:p>
            <a:pPr marL="457200" lvl="1" indent="0">
              <a:buNone/>
            </a:pPr>
            <a:r>
              <a:rPr lang="en-IN" sz="2000" dirty="0"/>
              <a:t>	-Computes steps and Communicates with smartphone.	</a:t>
            </a:r>
          </a:p>
          <a:p>
            <a:pPr lvl="1"/>
            <a:r>
              <a:rPr lang="en-IN" sz="2000" b="1" dirty="0"/>
              <a:t>TP4056</a:t>
            </a:r>
          </a:p>
          <a:p>
            <a:pPr marL="457200" lvl="1" indent="0">
              <a:buNone/>
            </a:pPr>
            <a:r>
              <a:rPr lang="en-IN" sz="2000" dirty="0"/>
              <a:t>	-Battery charging module.</a:t>
            </a:r>
            <a:endParaRPr lang="en-IN" sz="1200" dirty="0"/>
          </a:p>
          <a:p>
            <a:pPr marL="457200" lvl="1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65859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61A4-7922-4370-8AE5-184DBF425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809D0-C3A1-4EAD-9361-0121D5611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09960" cy="4351338"/>
          </a:xfrm>
        </p:spPr>
        <p:txBody>
          <a:bodyPr>
            <a:normAutofit/>
          </a:bodyPr>
          <a:lstStyle/>
          <a:p>
            <a:r>
              <a:rPr lang="en-IN" sz="2000" dirty="0"/>
              <a:t>Arduino IDE</a:t>
            </a:r>
          </a:p>
          <a:p>
            <a:pPr marL="0" indent="0">
              <a:buNone/>
            </a:pPr>
            <a:r>
              <a:rPr lang="en-IN" sz="2000" dirty="0"/>
              <a:t>	To program ESP32.</a:t>
            </a:r>
          </a:p>
          <a:p>
            <a:pPr lvl="1"/>
            <a:r>
              <a:rPr lang="en-IN" sz="2000" dirty="0"/>
              <a:t>Library</a:t>
            </a:r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en-IN" sz="2000" dirty="0" err="1"/>
              <a:t>WiFi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en-IN" sz="2000" dirty="0" err="1"/>
              <a:t>WiFiClientSecure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en-IN" sz="2000" dirty="0" err="1"/>
              <a:t>UniversalTelegramBot</a:t>
            </a:r>
            <a:endParaRPr lang="en-IN" sz="2000" dirty="0"/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631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923A1F-4000-4D55-8537-E5D55096321F}"/>
              </a:ext>
            </a:extLst>
          </p:cNvPr>
          <p:cNvSpPr txBox="1">
            <a:spLocks/>
          </p:cNvSpPr>
          <p:nvPr/>
        </p:nvSpPr>
        <p:spPr>
          <a:xfrm>
            <a:off x="750652" y="3097609"/>
            <a:ext cx="10515600" cy="662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>
                <a:solidFill>
                  <a:srgbClr val="002060"/>
                </a:solidFill>
              </a:rPr>
              <a:t>Demo Plan</a:t>
            </a:r>
          </a:p>
        </p:txBody>
      </p:sp>
    </p:spTree>
    <p:extLst>
      <p:ext uri="{BB962C8B-B14F-4D97-AF65-F5344CB8AC3E}">
        <p14:creationId xmlns:p14="http://schemas.microsoft.com/office/powerpoint/2010/main" val="389600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33EF8-3516-4D6C-B284-3CE236A1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44" y="302753"/>
            <a:ext cx="11087615" cy="563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37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DB583-0039-45B3-817F-0E9414F6CEFC}"/>
              </a:ext>
            </a:extLst>
          </p:cNvPr>
          <p:cNvSpPr txBox="1">
            <a:spLocks/>
          </p:cNvSpPr>
          <p:nvPr/>
        </p:nvSpPr>
        <p:spPr>
          <a:xfrm>
            <a:off x="750652" y="3097609"/>
            <a:ext cx="10515600" cy="662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>
                <a:solidFill>
                  <a:srgbClr val="00206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4587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CFB26-5797-42B4-9303-7D1625277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863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/>
              <a:t>Applications: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7BE2-EF0F-4FFB-886A-E0D6839B2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348"/>
            <a:ext cx="10515600" cy="3349489"/>
          </a:xfrm>
        </p:spPr>
        <p:txBody>
          <a:bodyPr>
            <a:normAutofit/>
          </a:bodyPr>
          <a:lstStyle/>
          <a:p>
            <a:r>
              <a:rPr lang="en-IN" sz="2000" dirty="0"/>
              <a:t>Home Security</a:t>
            </a:r>
          </a:p>
          <a:p>
            <a:r>
              <a:rPr lang="en-IN" sz="2000" dirty="0"/>
              <a:t>Intruder alert in exhibitions, jewellery shops, industries.</a:t>
            </a:r>
          </a:p>
          <a:p>
            <a:r>
              <a:rPr lang="en-IN" sz="2000" dirty="0"/>
              <a:t>Perimetral Security.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289000-9140-4FFB-959B-24E57677FB67}"/>
              </a:ext>
            </a:extLst>
          </p:cNvPr>
          <p:cNvSpPr txBox="1">
            <a:spLocks/>
          </p:cNvSpPr>
          <p:nvPr/>
        </p:nvSpPr>
        <p:spPr>
          <a:xfrm>
            <a:off x="838200" y="4729281"/>
            <a:ext cx="10515600" cy="1694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B14A1-D58F-4C34-97AB-D5F0DCD71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864" y="3504343"/>
            <a:ext cx="5706271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4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AA97-DAB3-4906-978B-8501A2A38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94" y="2766218"/>
            <a:ext cx="10515600" cy="1325563"/>
          </a:xfrm>
        </p:spPr>
        <p:txBody>
          <a:bodyPr/>
          <a:lstStyle/>
          <a:p>
            <a:pPr algn="ctr"/>
            <a:r>
              <a:rPr lang="en-IN" sz="4000" dirty="0">
                <a:solidFill>
                  <a:srgbClr val="002060"/>
                </a:solidFill>
              </a:rPr>
              <a:t>System Design</a:t>
            </a:r>
          </a:p>
        </p:txBody>
      </p:sp>
    </p:spTree>
    <p:extLst>
      <p:ext uri="{BB962C8B-B14F-4D97-AF65-F5344CB8AC3E}">
        <p14:creationId xmlns:p14="http://schemas.microsoft.com/office/powerpoint/2010/main" val="2323192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E91E-3215-4950-9154-137FDAE57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/>
          <a:lstStyle/>
          <a:p>
            <a:r>
              <a:rPr lang="en-IN" sz="3600" dirty="0"/>
              <a:t>Choosing the Sensor: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6EB8B-EC4F-4675-9F7A-10B5E836F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We want to detect vibrations and pressure sensitivity</a:t>
            </a:r>
          </a:p>
          <a:p>
            <a:r>
              <a:rPr lang="en-US" sz="2000" dirty="0"/>
              <a:t>Even smallest amplitude signal – high sensitivity and resolution.</a:t>
            </a:r>
          </a:p>
          <a:p>
            <a:r>
              <a:rPr lang="en-US" sz="2000" dirty="0"/>
              <a:t>In any environment e.g. sun, dark, fog, dust, temperature</a:t>
            </a:r>
          </a:p>
          <a:p>
            <a:r>
              <a:rPr lang="en-US" sz="2000" dirty="0"/>
              <a:t>With minimum power consumption.</a:t>
            </a:r>
          </a:p>
          <a:p>
            <a:r>
              <a:rPr lang="en-US" sz="2000" dirty="0"/>
              <a:t>With small form factor.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1780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D75DC-A445-448F-A75E-103E4A2D4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471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/>
              <a:t>Pressure-Sensitive Conductive Sheet( </a:t>
            </a:r>
            <a:r>
              <a:rPr lang="en-IN" sz="3600" dirty="0" err="1"/>
              <a:t>Velostat</a:t>
            </a:r>
            <a:r>
              <a:rPr lang="en-IN" sz="3600" dirty="0"/>
              <a:t> 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88282-1424-44CF-8E86-669DF35D5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5376"/>
            <a:ext cx="10515600" cy="2484378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z="1900" dirty="0"/>
              <a:t>Dimensions: 11" x 11" (280mm x 280mm)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4 mil / 0.1mm thick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Weight: 18.66g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Temperature Limits : -45°C to 65°C (-50°F to 150°F)</a:t>
            </a:r>
            <a:endParaRPr lang="en-US" sz="1900" strike="sngStrike" dirty="0"/>
          </a:p>
          <a:p>
            <a:pPr>
              <a:lnSpc>
                <a:spcPct val="70000"/>
              </a:lnSpc>
            </a:pPr>
            <a:r>
              <a:rPr lang="en-US" sz="1900" dirty="0"/>
              <a:t>Volume Resistivity : &lt;500 ohm-cm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Surface Resistivity : &lt; 31,000 ohms/sq.cm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4DB49-E84E-4087-B690-568B5B63B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929" y="1604416"/>
            <a:ext cx="3695700" cy="277368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04F6A7-A4AF-44A2-8E82-3831B60AB6FA}"/>
              </a:ext>
            </a:extLst>
          </p:cNvPr>
          <p:cNvSpPr txBox="1">
            <a:spLocks/>
          </p:cNvSpPr>
          <p:nvPr/>
        </p:nvSpPr>
        <p:spPr>
          <a:xfrm>
            <a:off x="838200" y="4240679"/>
            <a:ext cx="6175443" cy="3174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000" b="1" dirty="0"/>
              <a:t>Why?</a:t>
            </a:r>
          </a:p>
          <a:p>
            <a:pPr>
              <a:lnSpc>
                <a:spcPct val="80000"/>
              </a:lnSpc>
            </a:pPr>
            <a:r>
              <a:rPr lang="en-IN" sz="1900" dirty="0"/>
              <a:t>More area coverage with more matrix connections.</a:t>
            </a:r>
          </a:p>
          <a:p>
            <a:pPr>
              <a:lnSpc>
                <a:spcPct val="80000"/>
              </a:lnSpc>
            </a:pPr>
            <a:r>
              <a:rPr lang="en-IN" sz="1900" dirty="0"/>
              <a:t>Doesn’t break on applying pressure (flexible).</a:t>
            </a:r>
          </a:p>
          <a:p>
            <a:pPr>
              <a:lnSpc>
                <a:spcPct val="80000"/>
              </a:lnSpc>
            </a:pPr>
            <a:r>
              <a:rPr lang="en-US" sz="1900" dirty="0"/>
              <a:t>High sensitivity.</a:t>
            </a:r>
            <a:endParaRPr lang="en-IN" sz="1900" dirty="0"/>
          </a:p>
          <a:p>
            <a:pPr marL="0" indent="0">
              <a:lnSpc>
                <a:spcPct val="80000"/>
              </a:lnSpc>
              <a:buNone/>
            </a:pPr>
            <a:endParaRPr lang="en-IN" sz="1900" dirty="0"/>
          </a:p>
        </p:txBody>
      </p:sp>
    </p:spTree>
    <p:extLst>
      <p:ext uri="{BB962C8B-B14F-4D97-AF65-F5344CB8AC3E}">
        <p14:creationId xmlns:p14="http://schemas.microsoft.com/office/powerpoint/2010/main" val="4057755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47296C-CFA4-4038-872F-0D1C7AB14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9268" y="2384703"/>
            <a:ext cx="5818564" cy="36982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BBE71F2-B8D9-477E-AC9E-88E73BB117E4}"/>
              </a:ext>
            </a:extLst>
          </p:cNvPr>
          <p:cNvSpPr txBox="1">
            <a:spLocks/>
          </p:cNvSpPr>
          <p:nvPr/>
        </p:nvSpPr>
        <p:spPr>
          <a:xfrm>
            <a:off x="823068" y="1446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/>
              <a:t>Interfacing </a:t>
            </a:r>
            <a:r>
              <a:rPr lang="en-IN" sz="3600" dirty="0" err="1"/>
              <a:t>Velostat</a:t>
            </a:r>
            <a:r>
              <a:rPr lang="en-IN" sz="3600" dirty="0"/>
              <a:t> sheet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77ECD5-81E9-4184-82CD-A97185E8D437}"/>
              </a:ext>
            </a:extLst>
          </p:cNvPr>
          <p:cNvSpPr txBox="1">
            <a:spLocks/>
          </p:cNvSpPr>
          <p:nvPr/>
        </p:nvSpPr>
        <p:spPr>
          <a:xfrm>
            <a:off x="823068" y="1683535"/>
            <a:ext cx="5953652" cy="3440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000" dirty="0"/>
              <a:t>Challenges:</a:t>
            </a:r>
          </a:p>
          <a:p>
            <a:r>
              <a:rPr lang="en-IN" sz="2000" dirty="0"/>
              <a:t>Taking connections to interface with microcontroller.</a:t>
            </a:r>
          </a:p>
          <a:p>
            <a:r>
              <a:rPr lang="en-IN" sz="2000" dirty="0"/>
              <a:t>Choosing resistor R.</a:t>
            </a:r>
          </a:p>
        </p:txBody>
      </p:sp>
    </p:spTree>
    <p:extLst>
      <p:ext uri="{BB962C8B-B14F-4D97-AF65-F5344CB8AC3E}">
        <p14:creationId xmlns:p14="http://schemas.microsoft.com/office/powerpoint/2010/main" val="46591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2EC911-DE83-429E-A290-162799E5E676}"/>
              </a:ext>
            </a:extLst>
          </p:cNvPr>
          <p:cNvSpPr txBox="1">
            <a:spLocks/>
          </p:cNvSpPr>
          <p:nvPr/>
        </p:nvSpPr>
        <p:spPr>
          <a:xfrm>
            <a:off x="750652" y="3097609"/>
            <a:ext cx="10515600" cy="662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>
                <a:solidFill>
                  <a:srgbClr val="002060"/>
                </a:solidFill>
              </a:rPr>
              <a:t>Implementation Plan</a:t>
            </a:r>
          </a:p>
        </p:txBody>
      </p:sp>
    </p:spTree>
    <p:extLst>
      <p:ext uri="{BB962C8B-B14F-4D97-AF65-F5344CB8AC3E}">
        <p14:creationId xmlns:p14="http://schemas.microsoft.com/office/powerpoint/2010/main" val="1149918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FCBBB9-AF43-4B3D-81CB-A5F575359B0D}"/>
              </a:ext>
            </a:extLst>
          </p:cNvPr>
          <p:cNvSpPr txBox="1">
            <a:spLocks/>
          </p:cNvSpPr>
          <p:nvPr/>
        </p:nvSpPr>
        <p:spPr>
          <a:xfrm>
            <a:off x="7326549" y="3578192"/>
            <a:ext cx="4027251" cy="1694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sz="2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1CD6214-6102-491F-90FE-62201A3CD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9491" y="5018732"/>
            <a:ext cx="7173017" cy="730824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N" sz="2000" dirty="0"/>
              <a:t>Matrix Multiplexing allows coverage of more area with less GPIOs.</a:t>
            </a:r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887AE8-56B5-4051-95B5-8809E3F8E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86509" y="-919760"/>
            <a:ext cx="5018983" cy="68580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2E3E104-2624-4366-8625-8C4165853BD1}"/>
              </a:ext>
            </a:extLst>
          </p:cNvPr>
          <p:cNvSpPr txBox="1">
            <a:spLocks/>
          </p:cNvSpPr>
          <p:nvPr/>
        </p:nvSpPr>
        <p:spPr>
          <a:xfrm>
            <a:off x="830634" y="5749555"/>
            <a:ext cx="10530732" cy="1108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Write </a:t>
            </a:r>
            <a:r>
              <a:rPr lang="en-US" sz="2000" i="1" dirty="0"/>
              <a:t>HIGH </a:t>
            </a:r>
            <a:r>
              <a:rPr lang="en-US" sz="2000" dirty="0"/>
              <a:t> to each </a:t>
            </a:r>
            <a:r>
              <a:rPr lang="en-US" sz="2000" dirty="0">
                <a:solidFill>
                  <a:srgbClr val="FF0000"/>
                </a:solidFill>
              </a:rPr>
              <a:t>column </a:t>
            </a:r>
            <a:r>
              <a:rPr lang="en-US" sz="2000" dirty="0"/>
              <a:t>and read each </a:t>
            </a:r>
            <a:r>
              <a:rPr lang="en-US" sz="2000" dirty="0">
                <a:solidFill>
                  <a:schemeClr val="accent5"/>
                </a:solidFill>
              </a:rPr>
              <a:t>row</a:t>
            </a:r>
            <a:r>
              <a:rPr lang="en-US" sz="2000" dirty="0"/>
              <a:t> at a time.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	- Same as keypad matrix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F1F25-6373-4662-86B0-354064BF6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92220" y="-964830"/>
            <a:ext cx="4928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93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691</Words>
  <Application>Microsoft Office PowerPoint</Application>
  <PresentationFormat>Widescreen</PresentationFormat>
  <Paragraphs>131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E3-258 Design for IoT  Intrusion Detection System</vt:lpstr>
      <vt:lpstr>Challenges:</vt:lpstr>
      <vt:lpstr>Applications:</vt:lpstr>
      <vt:lpstr>System Design</vt:lpstr>
      <vt:lpstr>Choosing the Sensor:</vt:lpstr>
      <vt:lpstr>Pressure-Sensitive Conductive Sheet( Velostat ):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Interfacing Velostat:</vt:lpstr>
      <vt:lpstr>PowerPoint Presentation</vt:lpstr>
      <vt:lpstr>Detecting Human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 </vt:lpstr>
      <vt:lpstr>Software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E3-258 Design for IoT  Intrusion Detection System</dc:title>
  <dc:creator>Kirteyman Singh Rajput</dc:creator>
  <cp:lastModifiedBy>Sarvjit Patil</cp:lastModifiedBy>
  <cp:revision>5</cp:revision>
  <dcterms:created xsi:type="dcterms:W3CDTF">2022-11-28T06:57:54Z</dcterms:created>
  <dcterms:modified xsi:type="dcterms:W3CDTF">2023-09-26T18:42:09Z</dcterms:modified>
</cp:coreProperties>
</file>